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"/>
  </p:notesMasterIdLst>
  <p:handoutMasterIdLst>
    <p:handoutMasterId r:id="rId4"/>
  </p:handoutMasterIdLst>
  <p:sldIdLst>
    <p:sldId id="627" r:id="rId2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D32F70-0DE1-4EC5-8155-D0E0B51AE9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3554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2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E68B71-80EE-4D75-9BB0-A24A5BB086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3307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9639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8831" indent="-288012" defTabSz="929639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52048" indent="-230409" defTabSz="929639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12867" indent="-230409" defTabSz="929639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73686" indent="-230409" defTabSz="929639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34504" indent="-230409" defTabSz="92963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95323" indent="-230409" defTabSz="92963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56143" indent="-230409" defTabSz="92963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916962" indent="-230409" defTabSz="92963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3A841609-543A-41B1-BBA7-31E85F0C0EEF}" type="slidenum">
              <a:rPr lang="ja-JP" altLang="en-US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ja-JP" sz="1200">
              <a:solidFill>
                <a:srgbClr val="000000"/>
              </a:solidFill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2025" y="766763"/>
            <a:ext cx="4891088" cy="3668712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472" y="4745006"/>
            <a:ext cx="4973456" cy="4431116"/>
          </a:xfrm>
          <a:noFill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>
                <a:solidFill>
                  <a:srgbClr val="000000"/>
                </a:solidFill>
              </a:rPr>
              <a:t>2001年12月16日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730D0-E86C-4B1F-A956-8D927BEF76F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739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>
                <a:solidFill>
                  <a:srgbClr val="000000"/>
                </a:solidFill>
              </a:rPr>
              <a:t>2001年12月16日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F913B-FF26-42C2-9DAB-F183210A70E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217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05613" y="188913"/>
            <a:ext cx="2159000" cy="619283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23850" y="188913"/>
            <a:ext cx="6329363" cy="6192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>
                <a:solidFill>
                  <a:srgbClr val="000000"/>
                </a:solidFill>
              </a:rPr>
              <a:t>2001年12月16日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48175-6A75-4D56-ABC7-EB8B8AF7A04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273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23850" y="188913"/>
            <a:ext cx="8640763" cy="61928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>
                <a:solidFill>
                  <a:srgbClr val="000000"/>
                </a:solidFill>
              </a:rPr>
              <a:t>2001年12月16日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5475288" y="-26988"/>
            <a:ext cx="1905000" cy="457201"/>
          </a:xfrm>
        </p:spPr>
        <p:txBody>
          <a:bodyPr/>
          <a:lstStyle>
            <a:lvl1pPr>
              <a:defRPr/>
            </a:lvl1pPr>
          </a:lstStyle>
          <a:p>
            <a:fld id="{E29922B4-B549-44CF-A94D-67F33678B48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651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>
                <a:solidFill>
                  <a:srgbClr val="000000"/>
                </a:solidFill>
              </a:rPr>
              <a:t>2001年12月16日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88444-5D38-483D-BAFB-8DB9A10CC8C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532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>
                <a:solidFill>
                  <a:srgbClr val="000000"/>
                </a:solidFill>
              </a:rPr>
              <a:t>2001年12月16日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B9EBD-15D7-49D4-8967-DD1B55200D9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244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23850" y="981075"/>
            <a:ext cx="4243388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19638" y="981075"/>
            <a:ext cx="4244975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>
                <a:solidFill>
                  <a:srgbClr val="000000"/>
                </a:solidFill>
              </a:rPr>
              <a:t>2001年12月16日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4187A-837D-4145-B122-F7A41CF089E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475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>
                <a:solidFill>
                  <a:srgbClr val="000000"/>
                </a:solidFill>
              </a:rPr>
              <a:t>2001年12月16日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9AD6F-1531-42C9-A04D-C378792E1DF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57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>
                <a:solidFill>
                  <a:srgbClr val="000000"/>
                </a:solidFill>
              </a:rPr>
              <a:t>2001年12月16日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8FE9C-6F0D-4D1E-A21F-35DFC916A24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104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>
                <a:solidFill>
                  <a:srgbClr val="000000"/>
                </a:solidFill>
              </a:rPr>
              <a:t>2001年12月16日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AEB48-E7D8-4320-8812-3635EC44E82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24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>
                <a:solidFill>
                  <a:srgbClr val="000000"/>
                </a:solidFill>
              </a:rPr>
              <a:t>2001年12月16日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FF372-095A-4276-8D97-12FA4AB1088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048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>
                <a:solidFill>
                  <a:srgbClr val="000000"/>
                </a:solidFill>
              </a:rPr>
              <a:t>2001年12月16日</a:t>
            </a: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30270-77E8-4B44-A6F5-413B783CA08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528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88913"/>
            <a:ext cx="77724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981075"/>
            <a:ext cx="8640763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r>
              <a:rPr lang="ja-JP" altLang="en-US">
                <a:solidFill>
                  <a:srgbClr val="000000"/>
                </a:solidFill>
                <a:latin typeface="Times New Roman" pitchFamily="18" charset="0"/>
              </a:rPr>
              <a:t>2001年12月16日</a:t>
            </a:r>
            <a:endParaRPr lang="en-US" altLang="ja-JP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468313" y="-63500"/>
            <a:ext cx="3136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 b="1">
                <a:solidFill>
                  <a:srgbClr val="6699FF"/>
                </a:solidFill>
                <a:latin typeface="Arial Narrow" pitchFamily="34" charset="0"/>
                <a:ea typeface="HGｺﾞｼｯｸE" pitchFamily="49" charset="-128"/>
              </a:rPr>
              <a:t>http://hydro.iis.u-tokyo.ac.jp/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75288" y="-26988"/>
            <a:ext cx="1905000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1">
                <a:solidFill>
                  <a:srgbClr val="6699FF"/>
                </a:solidFill>
                <a:latin typeface="Courier New" pitchFamily="49" charset="0"/>
              </a:defRPr>
            </a:lvl1pPr>
          </a:lstStyle>
          <a:p>
            <a:fld id="{5FFF9B42-B5D2-4007-BED9-3CAE2455AB4B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1044" name="Picture 20" descr="UT_logo_headerTrans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0"/>
            <a:ext cx="18383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IISnewLogoMini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87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33399"/>
        </a:buClr>
        <a:buFont typeface="Wingdings" pitchFamily="2" charset="2"/>
        <a:buChar char="S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T"/>
        <a:defRPr kumimoji="1"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Ø"/>
        <a:defRPr kumimoji="1"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3399"/>
        </a:buClr>
        <a:buFont typeface="Wingdings" pitchFamily="2" charset="2"/>
        <a:buChar char="p"/>
        <a:defRPr kumimoji="1"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96CCB774-D6AE-4B73-A84A-23F05899840D}" type="slidenum">
              <a:rPr kumimoji="0" lang="ja-JP" altLang="en-US" sz="1400" smtClean="0">
                <a:solidFill>
                  <a:srgbClr val="6699FF"/>
                </a:solidFill>
                <a:latin typeface="Courier New" pitchFamily="49" charset="0"/>
              </a:rPr>
              <a:pPr eaLnBrk="1" hangingPunct="1"/>
              <a:t>1</a:t>
            </a:fld>
            <a:endParaRPr kumimoji="0" lang="en-US" altLang="ja-JP" sz="1400" smtClean="0">
              <a:solidFill>
                <a:srgbClr val="6699FF"/>
              </a:solidFill>
              <a:latin typeface="Courier New" pitchFamily="49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395487" y="404664"/>
            <a:ext cx="488315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4000" b="1" dirty="0">
                <a:solidFill>
                  <a:srgbClr val="000000"/>
                </a:solidFill>
              </a:rPr>
              <a:t>水</a:t>
            </a:r>
            <a:r>
              <a:rPr lang="ja-JP" altLang="en-US" sz="4000" b="1" dirty="0" smtClean="0">
                <a:solidFill>
                  <a:srgbClr val="000000"/>
                </a:solidFill>
              </a:rPr>
              <a:t>危機 ほんとうの話</a:t>
            </a:r>
            <a:endParaRPr lang="en-US" altLang="ja-JP" sz="4000" b="1" dirty="0" smtClean="0">
              <a:solidFill>
                <a:srgbClr val="000000"/>
              </a:solidFill>
            </a:endParaRPr>
          </a:p>
          <a:p>
            <a:pPr algn="ctr" eaLnBrk="1" hangingPunct="1"/>
            <a:r>
              <a:rPr lang="ja-JP" altLang="en-US" b="1" dirty="0" smtClean="0">
                <a:solidFill>
                  <a:srgbClr val="000000"/>
                </a:solidFill>
              </a:rPr>
              <a:t>沖 大幹 著</a:t>
            </a:r>
            <a:endParaRPr lang="en-US" altLang="ja-JP" b="1" dirty="0">
              <a:solidFill>
                <a:srgbClr val="000000"/>
              </a:solidFill>
            </a:endParaRPr>
          </a:p>
          <a:p>
            <a:pPr algn="ctr" eaLnBrk="1" hangingPunct="1"/>
            <a:r>
              <a:rPr lang="ja-JP" altLang="en-US" b="1" dirty="0" smtClean="0">
                <a:solidFill>
                  <a:srgbClr val="000000"/>
                </a:solidFill>
              </a:rPr>
              <a:t>新潮選書、新潮社、</a:t>
            </a:r>
            <a:r>
              <a:rPr lang="en-US" altLang="ja-JP" b="1" dirty="0" smtClean="0">
                <a:solidFill>
                  <a:srgbClr val="000000"/>
                </a:solidFill>
              </a:rPr>
              <a:t>320</a:t>
            </a:r>
            <a:r>
              <a:rPr lang="ja-JP" altLang="en-US" b="1" dirty="0" smtClean="0">
                <a:solidFill>
                  <a:srgbClr val="000000"/>
                </a:solidFill>
              </a:rPr>
              <a:t>頁、</a:t>
            </a:r>
            <a:r>
              <a:rPr lang="en-US" altLang="ja-JP" b="1" dirty="0" smtClean="0">
                <a:solidFill>
                  <a:srgbClr val="000000"/>
                </a:solidFill>
              </a:rPr>
              <a:t>1680</a:t>
            </a:r>
            <a:r>
              <a:rPr lang="ja-JP" altLang="en-US" b="1" dirty="0" smtClean="0">
                <a:solidFill>
                  <a:srgbClr val="000000"/>
                </a:solidFill>
              </a:rPr>
              <a:t>円</a:t>
            </a:r>
            <a:r>
              <a:rPr lang="en-US" altLang="ja-JP" b="1" dirty="0">
                <a:solidFill>
                  <a:srgbClr val="000000"/>
                </a:solidFill>
              </a:rPr>
              <a:t/>
            </a:r>
            <a:br>
              <a:rPr lang="en-US" altLang="ja-JP" b="1" dirty="0">
                <a:solidFill>
                  <a:srgbClr val="000000"/>
                </a:solidFill>
              </a:rPr>
            </a:br>
            <a:r>
              <a:rPr lang="en-US" altLang="ja-JP" b="1" dirty="0" smtClean="0">
                <a:solidFill>
                  <a:srgbClr val="000000"/>
                </a:solidFill>
              </a:rPr>
              <a:t>2012</a:t>
            </a:r>
            <a:r>
              <a:rPr lang="ja-JP" altLang="en-US" b="1" dirty="0" smtClean="0">
                <a:solidFill>
                  <a:srgbClr val="000000"/>
                </a:solidFill>
              </a:rPr>
              <a:t>年</a:t>
            </a:r>
            <a:r>
              <a:rPr lang="en-US" altLang="ja-JP" b="1" dirty="0">
                <a:solidFill>
                  <a:srgbClr val="000000"/>
                </a:solidFill>
              </a:rPr>
              <a:t>6</a:t>
            </a:r>
            <a:r>
              <a:rPr lang="ja-JP" altLang="en-US" b="1" dirty="0" smtClean="0">
                <a:solidFill>
                  <a:srgbClr val="000000"/>
                </a:solidFill>
              </a:rPr>
              <a:t>月</a:t>
            </a:r>
            <a:r>
              <a:rPr lang="en-US" altLang="ja-JP" b="1" dirty="0" smtClean="0">
                <a:solidFill>
                  <a:srgbClr val="000000"/>
                </a:solidFill>
              </a:rPr>
              <a:t>22</a:t>
            </a:r>
            <a:r>
              <a:rPr lang="ja-JP" altLang="en-US" b="1" dirty="0" smtClean="0">
                <a:solidFill>
                  <a:srgbClr val="000000"/>
                </a:solidFill>
              </a:rPr>
              <a:t>日間発売</a:t>
            </a:r>
            <a:endParaRPr lang="en-US" altLang="ja-JP" b="1" dirty="0" smtClean="0">
              <a:solidFill>
                <a:srgbClr val="000000"/>
              </a:solidFill>
            </a:endParaRPr>
          </a:p>
          <a:p>
            <a:pPr algn="ctr" eaLnBrk="1" hangingPunct="1"/>
            <a:r>
              <a:rPr lang="en-US" altLang="ja-JP" b="1" dirty="0" smtClean="0">
                <a:solidFill>
                  <a:srgbClr val="000000"/>
                </a:solidFill>
              </a:rPr>
              <a:t>ISBN-13</a:t>
            </a:r>
            <a:r>
              <a:rPr lang="en-US" altLang="ja-JP" b="1" dirty="0">
                <a:solidFill>
                  <a:srgbClr val="000000"/>
                </a:solidFill>
              </a:rPr>
              <a:t>: </a:t>
            </a:r>
            <a:r>
              <a:rPr lang="en-US" altLang="ja-JP" b="1" dirty="0" smtClean="0">
                <a:solidFill>
                  <a:srgbClr val="000000"/>
                </a:solidFill>
              </a:rPr>
              <a:t>978-4106037115</a:t>
            </a:r>
            <a:endParaRPr lang="en-US" altLang="ja-JP" b="1" dirty="0">
              <a:solidFill>
                <a:srgbClr val="000000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3" y="2636912"/>
            <a:ext cx="4248473" cy="4123794"/>
          </a:xfrm>
        </p:spPr>
        <p:txBody>
          <a:bodyPr/>
          <a:lstStyle/>
          <a:p>
            <a:pPr marL="0" indent="0" algn="r" eaLnBrk="1" hangingPunct="1">
              <a:buNone/>
              <a:defRPr/>
            </a:pPr>
            <a:r>
              <a:rPr lang="ja-JP" altLang="en-US" sz="2400" dirty="0" smtClean="0"/>
              <a:t>まえがき</a:t>
            </a:r>
            <a:endParaRPr lang="en-US" altLang="ja-JP" sz="2400" dirty="0" smtClean="0"/>
          </a:p>
          <a:p>
            <a:pPr eaLnBrk="1" hangingPunct="1">
              <a:buFont typeface="+mj-lt"/>
              <a:buAutoNum type="arabicPeriod"/>
              <a:defRPr/>
            </a:pPr>
            <a:r>
              <a:rPr lang="ja-JP" altLang="en-US" sz="2800" dirty="0" smtClean="0"/>
              <a:t>水</a:t>
            </a:r>
            <a:r>
              <a:rPr lang="ja-JP" altLang="en-US" sz="2800" dirty="0"/>
              <a:t>惑星の</a:t>
            </a:r>
            <a:r>
              <a:rPr lang="ja-JP" altLang="en-US" sz="2800" dirty="0" smtClean="0"/>
              <a:t>文明</a:t>
            </a:r>
            <a:endParaRPr lang="en-US" altLang="ja-JP" sz="2800" dirty="0" smtClean="0"/>
          </a:p>
          <a:p>
            <a:pPr eaLnBrk="1" hangingPunct="1">
              <a:buFont typeface="+mj-lt"/>
              <a:buAutoNum type="arabicPeriod"/>
              <a:defRPr/>
            </a:pPr>
            <a:r>
              <a:rPr lang="ja-JP" altLang="en-US" sz="2800" dirty="0" smtClean="0"/>
              <a:t>水</a:t>
            </a:r>
            <a:r>
              <a:rPr lang="ja-JP" altLang="en-US" sz="2800" dirty="0"/>
              <a:t>、食料、エネルギー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ja-JP" altLang="en-US" sz="2800" dirty="0" smtClean="0"/>
              <a:t>日本</a:t>
            </a:r>
            <a:r>
              <a:rPr lang="ja-JP" altLang="en-US" sz="2800" dirty="0"/>
              <a:t>の水と文化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ja-JP" altLang="en-US" sz="2800" dirty="0" smtClean="0"/>
              <a:t>水</a:t>
            </a:r>
            <a:r>
              <a:rPr lang="ja-JP" altLang="en-US" sz="2800" dirty="0"/>
              <a:t>循環の理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ja-JP" altLang="en-US" sz="2800" dirty="0" smtClean="0"/>
              <a:t>水危機の</a:t>
            </a:r>
            <a:r>
              <a:rPr lang="ja-JP" altLang="en-US" sz="2800" dirty="0"/>
              <a:t>虚実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ja-JP" altLang="en-US" sz="2800" dirty="0" smtClean="0"/>
              <a:t>水</a:t>
            </a:r>
            <a:r>
              <a:rPr lang="ja-JP" altLang="en-US" sz="2800" dirty="0"/>
              <a:t>問題の解決へ</a:t>
            </a:r>
            <a:r>
              <a:rPr lang="ja-JP" altLang="en-US" sz="2800" dirty="0" smtClean="0"/>
              <a:t>向けて</a:t>
            </a:r>
            <a:endParaRPr lang="en-US" altLang="ja-JP" sz="2800" dirty="0" smtClean="0"/>
          </a:p>
          <a:p>
            <a:pPr marL="0" indent="0" algn="r" eaLnBrk="1" hangingPunct="1">
              <a:buNone/>
              <a:defRPr/>
            </a:pPr>
            <a:r>
              <a:rPr lang="ja-JP" altLang="en-US" sz="2400" dirty="0"/>
              <a:t>あとがき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1" y="1127275"/>
            <a:ext cx="3832448" cy="571740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9" y="5803995"/>
            <a:ext cx="776873" cy="105141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79512" y="404664"/>
            <a:ext cx="878497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00" dirty="0" smtClean="0">
                <a:solidFill>
                  <a:srgbClr val="00B050"/>
                </a:solidFill>
              </a:rPr>
              <a:t>DOWN</a:t>
            </a:r>
            <a:br>
              <a:rPr kumimoji="1" lang="en-US" altLang="ja-JP" sz="19900" dirty="0" smtClean="0">
                <a:solidFill>
                  <a:srgbClr val="00B050"/>
                </a:solidFill>
              </a:rPr>
            </a:br>
            <a:r>
              <a:rPr kumimoji="1" lang="en-US" altLang="ja-JP" sz="19900" dirty="0" smtClean="0">
                <a:solidFill>
                  <a:srgbClr val="00B050"/>
                </a:solidFill>
              </a:rPr>
              <a:t>LOAD</a:t>
            </a:r>
            <a:endParaRPr kumimoji="1" lang="ja-JP" altLang="en-US" sz="199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358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27019</TotalTime>
  <Words>51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沖</dc:creator>
  <cp:lastModifiedBy>Taikan</cp:lastModifiedBy>
  <cp:revision>252</cp:revision>
  <dcterms:created xsi:type="dcterms:W3CDTF">2007-11-01T01:07:41Z</dcterms:created>
  <dcterms:modified xsi:type="dcterms:W3CDTF">2012-06-01T05:14:22Z</dcterms:modified>
</cp:coreProperties>
</file>